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3004800" cy="9753600"/>
  <p:notesSz cx="6858000" cy="9144000"/>
  <p:defaultTextStyle>
    <a:lvl1pPr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1pPr>
    <a:lvl2pPr indent="2286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2pPr>
    <a:lvl3pPr indent="4572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3pPr>
    <a:lvl4pPr indent="6858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4pPr>
    <a:lvl5pPr indent="9144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5pPr>
    <a:lvl6pPr indent="11430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6pPr>
    <a:lvl7pPr indent="13716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7pPr>
    <a:lvl8pPr indent="16002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8pPr>
    <a:lvl9pPr indent="18288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1" name="Shape 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5981700" y="4508500"/>
            <a:ext cx="104295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Text</a:t>
            </a:r>
          </a:p>
        </p:txBody>
      </p:sp>
      <p:sp>
        <p:nvSpPr>
          <p:cNvPr id="9" name="Shape 9"/>
          <p:cNvSpPr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xfrm>
            <a:off x="787400" y="8013700"/>
            <a:ext cx="11430000" cy="1562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0" name="Shape 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spd="med" advClick="1"/>
  <p:txStyles>
    <p:titleStyle>
      <a:lvl1pPr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indent="2286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indent="4572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indent="6858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indent="9144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indent="11430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6pPr>
      <a:lvl7pPr indent="13716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7pPr>
      <a:lvl8pPr indent="16002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8pPr>
      <a:lvl9pPr indent="18288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9pPr>
    </p:titleStyle>
    <p:bodyStyle>
      <a:lvl1pPr marL="444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1pPr>
      <a:lvl2pPr marL="889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2pPr>
      <a:lvl3pPr marL="1333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3pPr>
      <a:lvl4pPr marL="1778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4pPr>
      <a:lvl5pPr marL="2222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5pPr>
      <a:lvl6pPr marL="2667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6pPr>
      <a:lvl7pPr marL="3111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7pPr>
      <a:lvl8pPr marL="3556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8pPr>
      <a:lvl9pPr marL="4000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9pPr>
    </p:bodyStyle>
    <p:otherStyle>
      <a:lvl1pPr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4.jpe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https://github.com/bewchabbacc/pointers" TargetMode="Externa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1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colon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7287" y="1864518"/>
            <a:ext cx="9037054" cy="6024703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/>
          <p:nvPr>
            <p:ph type="title"/>
          </p:nvPr>
        </p:nvSpPr>
        <p:spPr>
          <a:xfrm>
            <a:off x="636246" y="392468"/>
            <a:ext cx="10968076" cy="1350455"/>
          </a:xfrm>
          <a:prstGeom prst="rect">
            <a:avLst/>
          </a:prstGeom>
        </p:spPr>
        <p:txBody>
          <a:bodyPr/>
          <a:lstStyle>
            <a:lvl1pPr defTabSz="554990">
              <a:defRPr sz="6840">
                <a:effectLst>
                  <a:outerShdw sx="100000" sy="100000" kx="0" ky="0" algn="b" rotWithShape="0" blurRad="48260" dist="36195" dir="5400000">
                    <a:srgbClr val="000000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40">
                <a:solidFill>
                  <a:srgbClr val="FFFFFF"/>
                </a:solidFill>
                <a:effectLst>
                  <a:outerShdw sx="100000" sy="100000" kx="0" ky="0" algn="b" rotWithShape="0" blurRad="48260" dist="36195" dir="5400000">
                    <a:srgbClr val="000000"/>
                  </a:outerShdw>
                </a:effectLst>
              </a:rPr>
              <a:t>Pointers and Memory in C++</a:t>
            </a:r>
          </a:p>
        </p:txBody>
      </p:sp>
      <p:sp>
        <p:nvSpPr>
          <p:cNvPr id="35" name="Shape 35"/>
          <p:cNvSpPr/>
          <p:nvPr>
            <p:ph type="body" idx="1"/>
          </p:nvPr>
        </p:nvSpPr>
        <p:spPr>
          <a:xfrm>
            <a:off x="3472598" y="8010677"/>
            <a:ext cx="9325040" cy="135045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 beginner’s guide - by Steven Gabarró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Proper uses of </a:t>
            </a: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 </a:t>
            </a: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(other than multiplications)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xfrm>
            <a:off x="787400" y="2246223"/>
            <a:ext cx="11430000" cy="6884283"/>
          </a:xfrm>
          <a:prstGeom prst="rect">
            <a:avLst/>
          </a:prstGeom>
        </p:spPr>
        <p:txBody>
          <a:bodyPr/>
          <a:lstStyle/>
          <a:p>
            <a:pPr lvl="0" marL="21335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1497FC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 *symbol</a:t>
            </a:r>
            <a:endParaRPr sz="1727">
              <a:solidFill>
                <a:srgbClr val="1497FC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FFFFFF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</a:rPr>
              <a:t>Declaration of a pointer (also used in function parameter declarations)</a:t>
            </a:r>
            <a:endParaRPr sz="1727">
              <a:solidFill>
                <a:srgbClr val="FFFFFF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1497FC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*pi = NULL;</a:t>
            </a:r>
            <a:endParaRPr sz="1727">
              <a:solidFill>
                <a:srgbClr val="1497FC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1497FC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void f(int *pi) { … }</a:t>
            </a:r>
            <a:endParaRPr sz="1727">
              <a:solidFill>
                <a:srgbClr val="1497FC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1335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1497FC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type*</a:t>
            </a:r>
            <a:endParaRPr sz="1727">
              <a:solidFill>
                <a:srgbClr val="1497FC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FFFFFF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</a:rPr>
              <a:t>Used when declaring (but not implementing) methods</a:t>
            </a:r>
            <a:endParaRPr sz="1727">
              <a:solidFill>
                <a:srgbClr val="FFFFFF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1497FC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void f(char*);</a:t>
            </a:r>
            <a:endParaRPr sz="1727">
              <a:solidFill>
                <a:srgbClr val="1497FC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1335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1497FC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*var</a:t>
            </a:r>
            <a:endParaRPr sz="1727">
              <a:solidFill>
                <a:srgbClr val="1497FC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FFFFFF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</a:rPr>
              <a:t>Used to dereference a pointer (or reading what the pointer points to)</a:t>
            </a:r>
            <a:endParaRPr sz="1727">
              <a:solidFill>
                <a:srgbClr val="FFFFFF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FFFFFF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</a:rPr>
              <a:t>Note that the size read will depend on the type of the pointer!</a:t>
            </a:r>
            <a:endParaRPr sz="1727">
              <a:solidFill>
                <a:srgbClr val="FFFFFF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1497FC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*pi = 5; // copies 5 into the integer block pointed by pi</a:t>
            </a:r>
            <a:endParaRPr sz="1727">
              <a:solidFill>
                <a:srgbClr val="1497FC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1335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1497FC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 (*name) (params…)</a:t>
            </a:r>
            <a:endParaRPr sz="1727">
              <a:solidFill>
                <a:srgbClr val="1497FC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FFFFFF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</a:rPr>
              <a:t>Function pointers, try to avoid them unless absolutely necessary</a:t>
            </a:r>
            <a:endParaRPr sz="1727">
              <a:solidFill>
                <a:srgbClr val="FFFFFF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1497FC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(*operation)(int, int);</a:t>
            </a:r>
          </a:p>
        </p:txBody>
      </p:sp>
      <p:sp>
        <p:nvSpPr>
          <p:cNvPr id="74" name="Shape 74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Proper uses of </a:t>
            </a: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&amp;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1497FC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&amp;var</a:t>
            </a:r>
            <a:endParaRPr sz="2232">
              <a:solidFill>
                <a:srgbClr val="1497FC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Get the address of the variable var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1497FC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type&amp; var</a:t>
            </a:r>
            <a:endParaRPr sz="2232">
              <a:solidFill>
                <a:srgbClr val="1497FC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Used in function declarations to specify var is sent by reference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1497FC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void f(int&amp; var) { … }</a:t>
            </a:r>
            <a:endParaRPr sz="2232">
              <a:solidFill>
                <a:srgbClr val="1497FC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1497FC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var1 &amp; var2</a:t>
            </a:r>
            <a:endParaRPr sz="2232">
              <a:solidFill>
                <a:srgbClr val="1497FC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Binary “and” operation between two variables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1497FC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expr1 &amp;&amp; expr2</a:t>
            </a:r>
            <a:endParaRPr sz="2232">
              <a:solidFill>
                <a:srgbClr val="1497FC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Logical “and” between two expressions</a:t>
            </a:r>
          </a:p>
        </p:txBody>
      </p:sp>
      <p:sp>
        <p:nvSpPr>
          <p:cNvPr id="78" name="Shape 78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What NOT to do…</a:t>
            </a:r>
          </a:p>
        </p:txBody>
      </p:sp>
      <p:sp>
        <p:nvSpPr>
          <p:cNvPr id="81" name="Shape 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1497FC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&amp;&amp;var</a:t>
            </a:r>
            <a:endParaRPr sz="1764">
              <a:solidFill>
                <a:srgbClr val="1497FC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This would mean get the address of the address of var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In reality it’s nonsense!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2" marL="653415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Note: This is not the same as the &amp;&amp; used in the C++11 “move” operator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1497FC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*(&amp;var)</a:t>
            </a:r>
            <a:endParaRPr sz="1764">
              <a:solidFill>
                <a:srgbClr val="1497FC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That would mean dereference the address of var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That’s silly, just use var…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1497FC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*pi = (int*)5;</a:t>
            </a:r>
            <a:endParaRPr sz="1764">
              <a:solidFill>
                <a:srgbClr val="1497FC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While technically possible, this would mean that pi is now a pointer to the memory address 5!!! This would result in unpredictable code, and luckily most compilers will warn you about it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Dereferencing a Bad pointer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Returning the address of a Stack variable (compilers will complain about it)</a:t>
            </a:r>
          </a:p>
        </p:txBody>
      </p:sp>
      <p:sp>
        <p:nvSpPr>
          <p:cNvPr id="82" name="Shape 82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6"/>
          <p:cNvGrpSpPr/>
          <p:nvPr/>
        </p:nvGrpSpPr>
        <p:grpSpPr>
          <a:xfrm>
            <a:off x="231058" y="2910411"/>
            <a:ext cx="8302122" cy="6571989"/>
            <a:chOff x="-190500" y="-190499"/>
            <a:chExt cx="8302121" cy="6571987"/>
          </a:xfrm>
        </p:grpSpPr>
        <p:pic>
          <p:nvPicPr>
            <p:cNvPr id="85" name="Screen Shot 2015-09-25 at 12.30.13 AM.png"/>
            <p:cNvPicPr/>
            <p:nvPr/>
          </p:nvPicPr>
          <p:blipFill>
            <a:blip r:embed="rId2">
              <a:extLst/>
            </a:blip>
            <a:srcRect l="0" t="35" r="0" b="35"/>
            <a:stretch>
              <a:fillRect/>
            </a:stretch>
          </p:blipFill>
          <p:spPr>
            <a:xfrm>
              <a:off x="0" y="0"/>
              <a:ext cx="7921122" cy="616558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4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190500"/>
              <a:ext cx="8302121" cy="6571988"/>
            </a:xfrm>
            <a:prstGeom prst="rect">
              <a:avLst/>
            </a:prstGeom>
            <a:effectLst/>
          </p:spPr>
        </p:pic>
      </p:grpSp>
      <p:sp>
        <p:nvSpPr>
          <p:cNvPr id="87" name="Shape 87"/>
          <p:cNvSpPr/>
          <p:nvPr>
            <p:ph type="sldNum" sz="quarter" idx="4294967295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grpSp>
        <p:nvGrpSpPr>
          <p:cNvPr id="90" name="Group 90"/>
          <p:cNvGrpSpPr/>
          <p:nvPr/>
        </p:nvGrpSpPr>
        <p:grpSpPr>
          <a:xfrm>
            <a:off x="2928175" y="674442"/>
            <a:ext cx="9991977" cy="3794149"/>
            <a:chOff x="-190500" y="-190499"/>
            <a:chExt cx="9991975" cy="3794148"/>
          </a:xfrm>
        </p:grpSpPr>
        <p:pic>
          <p:nvPicPr>
            <p:cNvPr id="89" name="Screen Shot 2015-09-25 at 12.30.32 AM.png"/>
            <p:cNvPicPr/>
            <p:nvPr/>
          </p:nvPicPr>
          <p:blipFill>
            <a:blip r:embed="rId4">
              <a:extLst/>
            </a:blip>
            <a:srcRect l="0" t="856" r="0" b="856"/>
            <a:stretch>
              <a:fillRect/>
            </a:stretch>
          </p:blipFill>
          <p:spPr>
            <a:xfrm>
              <a:off x="0" y="0"/>
              <a:ext cx="9610975" cy="338774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8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0501" y="-190500"/>
              <a:ext cx="9991976" cy="379414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4"/>
          <p:cNvGrpSpPr/>
          <p:nvPr/>
        </p:nvGrpSpPr>
        <p:grpSpPr>
          <a:xfrm>
            <a:off x="5896615" y="3110442"/>
            <a:ext cx="6978017" cy="4606887"/>
            <a:chOff x="-190499" y="-278084"/>
            <a:chExt cx="6978015" cy="4606886"/>
          </a:xfrm>
        </p:grpSpPr>
        <p:pic>
          <p:nvPicPr>
            <p:cNvPr id="93" name="badColon.jpg"/>
            <p:cNvPicPr/>
            <p:nvPr/>
          </p:nvPicPr>
          <p:blipFill>
            <a:blip r:embed="rId2">
              <a:extLst/>
            </a:blip>
            <a:srcRect l="2072" t="0" r="2072" b="0"/>
            <a:stretch>
              <a:fillRect/>
            </a:stretch>
          </p:blipFill>
          <p:spPr>
            <a:xfrm>
              <a:off x="0" y="0"/>
              <a:ext cx="6597016" cy="402531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2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278085"/>
              <a:ext cx="6978016" cy="4606887"/>
            </a:xfrm>
            <a:prstGeom prst="rect">
              <a:avLst/>
            </a:prstGeom>
            <a:effectLst/>
          </p:spPr>
        </p:pic>
      </p:grpSp>
      <p:sp>
        <p:nvSpPr>
          <p:cNvPr id="95" name="Shape 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What is a bad pointer?</a:t>
            </a:r>
          </a:p>
        </p:txBody>
      </p:sp>
      <p:sp>
        <p:nvSpPr>
          <p:cNvPr id="96" name="Shape 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Cristobal Colon statue in Barcelona (on the opening slide)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He should be pointing to the Americas, but instead…</a:t>
            </a:r>
          </a:p>
        </p:txBody>
      </p:sp>
      <p:sp>
        <p:nvSpPr>
          <p:cNvPr id="97" name="Shape 97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But really: What is a Bad Pointer?</a:t>
            </a:r>
          </a:p>
        </p:txBody>
      </p:sp>
      <p:sp>
        <p:nvSpPr>
          <p:cNvPr id="100" name="Shape 10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Pointer pointing to an area that you are not in control of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Best case scenario, it’s an area protected by the OS and you will get a segmentation fault when attempting to dereference the pointer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Worst case scenario, you just played around with a block of memory that was holding something important needed elsewhere in your code (yikes!)</a:t>
            </a:r>
          </a:p>
        </p:txBody>
      </p:sp>
      <p:sp>
        <p:nvSpPr>
          <p:cNvPr id="101" name="Shape 101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5"/>
          <p:cNvGrpSpPr/>
          <p:nvPr/>
        </p:nvGrpSpPr>
        <p:grpSpPr>
          <a:xfrm>
            <a:off x="327283" y="6067501"/>
            <a:ext cx="7104944" cy="3525297"/>
            <a:chOff x="-190500" y="-251678"/>
            <a:chExt cx="7104943" cy="3525296"/>
          </a:xfrm>
        </p:grpSpPr>
        <p:pic>
          <p:nvPicPr>
            <p:cNvPr id="104" name="Screen Shot 2015-09-27 at 11.50.43 AM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723944" cy="299654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3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1" y="-251679"/>
              <a:ext cx="7104945" cy="3525298"/>
            </a:xfrm>
            <a:prstGeom prst="rect">
              <a:avLst/>
            </a:prstGeom>
            <a:effectLst/>
          </p:spPr>
        </p:pic>
      </p:grpSp>
      <p:grpSp>
        <p:nvGrpSpPr>
          <p:cNvPr id="108" name="Group 108"/>
          <p:cNvGrpSpPr/>
          <p:nvPr/>
        </p:nvGrpSpPr>
        <p:grpSpPr>
          <a:xfrm>
            <a:off x="239022" y="396933"/>
            <a:ext cx="5600701" cy="3129225"/>
            <a:chOff x="-190500" y="-190499"/>
            <a:chExt cx="5600700" cy="3129224"/>
          </a:xfrm>
        </p:grpSpPr>
        <p:pic>
          <p:nvPicPr>
            <p:cNvPr id="107" name="Screen Shot 2015-09-27 at 11.49.35 AM.png"/>
            <p:cNvPicPr/>
            <p:nvPr/>
          </p:nvPicPr>
          <p:blipFill>
            <a:blip r:embed="rId4">
              <a:extLst/>
            </a:blip>
            <a:srcRect l="0" t="1095" r="0" b="1095"/>
            <a:stretch>
              <a:fillRect/>
            </a:stretch>
          </p:blipFill>
          <p:spPr>
            <a:xfrm>
              <a:off x="0" y="0"/>
              <a:ext cx="5219700" cy="27228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6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0500" y="-190500"/>
              <a:ext cx="5600700" cy="3129225"/>
            </a:xfrm>
            <a:prstGeom prst="rect">
              <a:avLst/>
            </a:prstGeom>
            <a:effectLst/>
          </p:spPr>
        </p:pic>
      </p:grpSp>
      <p:pic>
        <p:nvPicPr>
          <p:cNvPr id="109" name="Screen Shot 2015-09-24 at 12.31.02 PM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0089" y="3700794"/>
            <a:ext cx="5095494" cy="7968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2" name="Group 112"/>
          <p:cNvGrpSpPr/>
          <p:nvPr/>
        </p:nvGrpSpPr>
        <p:grpSpPr>
          <a:xfrm>
            <a:off x="5213852" y="253114"/>
            <a:ext cx="7881442" cy="7692232"/>
            <a:chOff x="-190499" y="-190500"/>
            <a:chExt cx="7881441" cy="7692230"/>
          </a:xfrm>
        </p:grpSpPr>
        <p:pic>
          <p:nvPicPr>
            <p:cNvPr id="111" name="Screen Shot 2015-09-27 at 11.49.50 AM.png"/>
            <p:cNvPicPr/>
            <p:nvPr/>
          </p:nvPicPr>
          <p:blipFill>
            <a:blip r:embed="rId7">
              <a:extLst/>
            </a:blip>
            <a:srcRect l="0" t="1237" r="0" b="1237"/>
            <a:stretch>
              <a:fillRect/>
            </a:stretch>
          </p:blipFill>
          <p:spPr>
            <a:xfrm>
              <a:off x="0" y="0"/>
              <a:ext cx="7500442" cy="728583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0" name="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190500" y="-190500"/>
              <a:ext cx="7881442" cy="7692231"/>
            </a:xfrm>
            <a:prstGeom prst="rect">
              <a:avLst/>
            </a:prstGeom>
            <a:effectLst/>
          </p:spPr>
        </p:pic>
      </p:grpSp>
      <p:sp>
        <p:nvSpPr>
          <p:cNvPr id="113" name="Shape 113"/>
          <p:cNvSpPr/>
          <p:nvPr>
            <p:ph type="sldNum" sz="quarter" idx="4294967295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Beware of pointer arithmetic!</a:t>
            </a:r>
          </a:p>
        </p:txBody>
      </p:sp>
      <p:sp>
        <p:nvSpPr>
          <p:cNvPr id="116" name="Shape 116"/>
          <p:cNvSpPr/>
          <p:nvPr>
            <p:ph type="body" idx="1"/>
          </p:nvPr>
        </p:nvSpPr>
        <p:spPr>
          <a:xfrm>
            <a:off x="787400" y="2212463"/>
            <a:ext cx="11430000" cy="6827274"/>
          </a:xfrm>
          <a:prstGeom prst="rect">
            <a:avLst/>
          </a:prstGeom>
        </p:spPr>
        <p:txBody>
          <a:bodyPr/>
          <a:lstStyle/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Note that basic operations may not behave as you expect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ptr = ptr2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Copies the data in the pointer, which is an address!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Does not copy the data pointed by the pointers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ptr++ or ++ptr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Increments the pointer by </a:t>
            </a:r>
            <a:r>
              <a:rPr i="1"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sizeof(*ptr)</a:t>
            </a: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 NOT just 1 (unless it is a char*)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e.g.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2" marL="746759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*ptr = &amp;i; ++ptr;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2" marL="746759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Now ptr is pointing sizeof(int) bytes AFTER i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*(ptr++) and (*ptr)++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*(ptr++) will dereference the pointer ptr, then increment it by sizeof(*ptr)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(*ptr)++ will increment the data pointer by the pointer</a:t>
            </a:r>
          </a:p>
        </p:txBody>
      </p:sp>
      <p:sp>
        <p:nvSpPr>
          <p:cNvPr id="117" name="Shape 117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</a:t>
            </a: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new</a:t>
            </a: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 and </a:t>
            </a: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delete</a:t>
            </a: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 keywords</a:t>
            </a:r>
          </a:p>
        </p:txBody>
      </p:sp>
      <p:sp>
        <p:nvSpPr>
          <p:cNvPr id="120" name="Shape 1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62254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While you can always get the address of something, you typically want the address of something that is NOT in the stack</a:t>
            </a:r>
            <a:endParaRPr sz="2124">
              <a:solidFill>
                <a:srgbClr val="FFFFFF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</a:endParaRPr>
          </a:p>
          <a:p>
            <a:pPr lvl="0" marL="262254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In order to put things in the Heap, we use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new</a:t>
            </a: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, to remove them we use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delete</a:t>
            </a:r>
            <a:endParaRPr i="1" sz="2124">
              <a:solidFill>
                <a:srgbClr val="FFFFFF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</a:endParaRPr>
          </a:p>
          <a:p>
            <a:pPr lvl="0" marL="262254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1497FC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*pi = new int;</a:t>
            </a:r>
            <a:endParaRPr sz="2124">
              <a:solidFill>
                <a:srgbClr val="1497FC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24509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This creates a new block that can hold an integer in the Heap, and returns the address to pi</a:t>
            </a:r>
            <a:endParaRPr sz="2124">
              <a:solidFill>
                <a:srgbClr val="FFFFFF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</a:endParaRPr>
          </a:p>
          <a:p>
            <a:pPr lvl="1" marL="524509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While similar to C’s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malloc</a:t>
            </a: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, they are not interchangeable (especially when allocating objects, as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new</a:t>
            </a: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 calls constructors but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malloc</a:t>
            </a: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 doesn’t)</a:t>
            </a:r>
            <a:endParaRPr sz="2124">
              <a:solidFill>
                <a:srgbClr val="FFFFFF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</a:endParaRPr>
          </a:p>
          <a:p>
            <a:pPr lvl="0" marL="262254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1497FC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delete pi;</a:t>
            </a:r>
            <a:endParaRPr sz="2124">
              <a:solidFill>
                <a:srgbClr val="1497FC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24509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This marks the Heap block pointed by pi as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free</a:t>
            </a:r>
            <a:endParaRPr sz="2124">
              <a:solidFill>
                <a:srgbClr val="FFFFFF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</a:endParaRPr>
          </a:p>
          <a:p>
            <a:pPr lvl="1" marL="524509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This is similar to C’s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free</a:t>
            </a: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, but not interchangeable (this will call object destructors)</a:t>
            </a:r>
          </a:p>
        </p:txBody>
      </p:sp>
      <p:sp>
        <p:nvSpPr>
          <p:cNvPr id="121" name="Shape 121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EXTREMELY IMPORTANT!</a:t>
            </a:r>
          </a:p>
        </p:txBody>
      </p:sp>
      <p:sp>
        <p:nvSpPr>
          <p:cNvPr id="124" name="Shape 124"/>
          <p:cNvSpPr/>
          <p:nvPr>
            <p:ph type="body" idx="1"/>
          </p:nvPr>
        </p:nvSpPr>
        <p:spPr>
          <a:prstGeom prst="rect">
            <a:avLst/>
          </a:prstGeom>
          <a:blipFill>
            <a:blip r:embed="rId2"/>
          </a:blipFill>
        </p:spPr>
        <p:txBody>
          <a:bodyPr/>
          <a:lstStyle/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DO NOT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free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 SOMETHING ALLOCATED WITH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new</a:t>
            </a:r>
            <a:endParaRPr i="1"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  <a:latin typeface="+mn-lt"/>
              <a:ea typeface="+mn-ea"/>
              <a:cs typeface="+mn-cs"/>
              <a:sym typeface="Helvetica Neue Light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DO NOT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delete 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SOMETHING ALLOCATED WITH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malloc</a:t>
            </a:r>
            <a:endParaRPr i="1"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  <a:latin typeface="+mn-lt"/>
              <a:ea typeface="+mn-ea"/>
              <a:cs typeface="+mn-cs"/>
              <a:sym typeface="Helvetica Neue Light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DO NOT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free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 NOR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delete 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THE SAME THING TWICE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  <a:latin typeface="+mn-lt"/>
              <a:ea typeface="+mn-ea"/>
              <a:cs typeface="+mn-cs"/>
              <a:sym typeface="Helvetica Neue Light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DO NOT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free 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NOR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delete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 A STACK VARIABLE</a:t>
            </a:r>
          </a:p>
        </p:txBody>
      </p:sp>
      <p:sp>
        <p:nvSpPr>
          <p:cNvPr id="125" name="Shape 125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Slides and Examples…</a:t>
            </a:r>
          </a:p>
        </p:txBody>
      </p:sp>
      <p:sp>
        <p:nvSpPr>
          <p:cNvPr id="38" name="Shape 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15594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>
                <a:solidFill>
                  <a:srgbClr val="FFFFFF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rPr>
              <a:t>They can all be found at</a:t>
            </a:r>
            <a:endParaRPr sz="2556">
              <a:solidFill>
                <a:srgbClr val="FFFFFF"/>
              </a:solidFill>
              <a:effectLst>
                <a:outerShdw sx="100000" sy="100000" kx="0" ky="0" algn="b" rotWithShape="0" blurRad="36068" dist="27050" dir="5400000">
                  <a:srgbClr val="000000"/>
                </a:outerShdw>
              </a:effectLst>
            </a:endParaRPr>
          </a:p>
          <a:p>
            <a:pPr lvl="1" marL="631189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 u="sng">
                <a:solidFill>
                  <a:srgbClr val="FFFFFF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  <a:hlinkClick r:id="rId3" invalidUrl="" action="" tgtFrame="" tooltip="" history="1" highlightClick="0" endSnd="0"/>
              </a:rPr>
              <a:t>https://github.com/bewchabbacc/pointers</a:t>
            </a:r>
            <a:endParaRPr sz="2556">
              <a:solidFill>
                <a:srgbClr val="FFFFFF"/>
              </a:solidFill>
              <a:effectLst>
                <a:outerShdw sx="100000" sy="100000" kx="0" ky="0" algn="b" rotWithShape="0" blurRad="36068" dist="27050" dir="5400000">
                  <a:srgbClr val="000000"/>
                </a:outerShdw>
              </a:effectLst>
            </a:endParaRPr>
          </a:p>
          <a:p>
            <a:pPr lvl="0" marL="315594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>
                <a:solidFill>
                  <a:srgbClr val="FFFFFF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rPr>
              <a:t>Note that all examples include “helpers.h” which contains a function printing the address and content of a variable</a:t>
            </a:r>
            <a:endParaRPr sz="2556">
              <a:solidFill>
                <a:srgbClr val="FFFFFF"/>
              </a:solidFill>
              <a:effectLst>
                <a:outerShdw sx="100000" sy="100000" kx="0" ky="0" algn="b" rotWithShape="0" blurRad="36068" dist="27050" dir="5400000">
                  <a:srgbClr val="000000"/>
                </a:outerShdw>
              </a:effectLst>
            </a:endParaRPr>
          </a:p>
          <a:p>
            <a:pPr lvl="0" marL="315594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>
                <a:solidFill>
                  <a:srgbClr val="FFFFFF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rPr>
              <a:t>The header also contains</a:t>
            </a:r>
            <a:endParaRPr sz="2556">
              <a:solidFill>
                <a:srgbClr val="FFFFFF"/>
              </a:solidFill>
              <a:effectLst>
                <a:outerShdw sx="100000" sy="100000" kx="0" ky="0" algn="b" rotWithShape="0" blurRad="36068" dist="27050" dir="5400000">
                  <a:srgbClr val="000000"/>
                </a:outerShdw>
              </a:effectLst>
            </a:endParaRPr>
          </a:p>
          <a:p>
            <a:pPr lvl="1" marL="631189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>
                <a:solidFill>
                  <a:srgbClr val="1497FC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#include &lt;iostream&gt;</a:t>
            </a:r>
            <a:br>
              <a:rPr sz="2556">
                <a:solidFill>
                  <a:srgbClr val="1497FC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</a:br>
            <a:r>
              <a:rPr sz="2556">
                <a:solidFill>
                  <a:srgbClr val="1497FC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using namespace std;</a:t>
            </a:r>
            <a:endParaRPr sz="2556">
              <a:solidFill>
                <a:srgbClr val="1497FC"/>
              </a:solidFill>
              <a:effectLst>
                <a:outerShdw sx="100000" sy="100000" kx="0" ky="0" algn="b" rotWithShape="0" blurRad="36068" dist="27050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631189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>
                <a:solidFill>
                  <a:srgbClr val="FFFFFF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rPr>
              <a:t>Note that the “using” line has been placed in the header to make the examples shorter to read. It is usually a bad idea to include it in the global scope, and should be kept at the file level…</a:t>
            </a:r>
          </a:p>
        </p:txBody>
      </p:sp>
      <p:sp>
        <p:nvSpPr>
          <p:cNvPr id="39" name="Shape 39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9"/>
          <p:cNvGrpSpPr/>
          <p:nvPr/>
        </p:nvGrpSpPr>
        <p:grpSpPr>
          <a:xfrm>
            <a:off x="75418" y="497508"/>
            <a:ext cx="6445352" cy="6791950"/>
            <a:chOff x="-190500" y="-195557"/>
            <a:chExt cx="6445350" cy="6791949"/>
          </a:xfrm>
        </p:grpSpPr>
        <p:pic>
          <p:nvPicPr>
            <p:cNvPr id="128" name="Screen Shot 2015-09-24 at 12.33.34 PM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064351" cy="63164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7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1" y="-195558"/>
              <a:ext cx="6445352" cy="6791950"/>
            </a:xfrm>
            <a:prstGeom prst="rect">
              <a:avLst/>
            </a:prstGeom>
            <a:effectLst/>
          </p:spPr>
        </p:pic>
      </p:grpSp>
      <p:sp>
        <p:nvSpPr>
          <p:cNvPr id="130" name="Shape 130"/>
          <p:cNvSpPr/>
          <p:nvPr>
            <p:ph type="sldNum" sz="quarter" idx="4294967295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grpSp>
        <p:nvGrpSpPr>
          <p:cNvPr id="133" name="Group 133"/>
          <p:cNvGrpSpPr/>
          <p:nvPr/>
        </p:nvGrpSpPr>
        <p:grpSpPr>
          <a:xfrm>
            <a:off x="4492486" y="5072815"/>
            <a:ext cx="8048602" cy="3853203"/>
            <a:chOff x="-190500" y="-190499"/>
            <a:chExt cx="8048600" cy="3853201"/>
          </a:xfrm>
        </p:grpSpPr>
        <p:pic>
          <p:nvPicPr>
            <p:cNvPr id="132" name="Screen Shot 2015-09-24 at 12.33.48 PM.png"/>
            <p:cNvPicPr/>
            <p:nvPr/>
          </p:nvPicPr>
          <p:blipFill>
            <a:blip r:embed="rId4">
              <a:extLst/>
            </a:blip>
            <a:srcRect l="0" t="276" r="0" b="276"/>
            <a:stretch>
              <a:fillRect/>
            </a:stretch>
          </p:blipFill>
          <p:spPr>
            <a:xfrm>
              <a:off x="0" y="0"/>
              <a:ext cx="7667601" cy="34468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1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0500" y="-190500"/>
              <a:ext cx="8048601" cy="385320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BEWARE!</a:t>
            </a:r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If you do not free a pointer and lose track of where it is, you just caused a </a:t>
            </a:r>
            <a:r>
              <a:rPr i="1"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memory leak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This means you now have a reserved block of memory in the heap you have lost track of, taking up space for no reason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e.g.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1" marL="74675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1497FC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i = 42;// makes a local block</a:t>
            </a:r>
            <a:br>
              <a:rPr sz="3024">
                <a:solidFill>
                  <a:srgbClr val="1497FC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</a:br>
            <a:r>
              <a:rPr sz="3024">
                <a:solidFill>
                  <a:srgbClr val="1497FC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*pi = new int; // allocates a heap block</a:t>
            </a:r>
            <a:br>
              <a:rPr sz="3024">
                <a:solidFill>
                  <a:srgbClr val="1497FC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</a:br>
            <a:r>
              <a:rPr sz="3024">
                <a:solidFill>
                  <a:srgbClr val="1497FC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pi = &amp;i; // overwrites the heap pointer with the address of the local i</a:t>
            </a:r>
          </a:p>
        </p:txBody>
      </p:sp>
      <p:sp>
        <p:nvSpPr>
          <p:cNvPr id="137" name="Shape 137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Basic arrays</a:t>
            </a:r>
          </a:p>
        </p:txBody>
      </p:sp>
      <p:sp>
        <p:nvSpPr>
          <p:cNvPr id="140" name="Shape 1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3782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Arrays are a contiguous block of memory holding data of a certain type</a:t>
            </a:r>
            <a:endParaRPr sz="2736">
              <a:solidFill>
                <a:srgbClr val="FFFFFF"/>
              </a:solidFill>
              <a:effectLst>
                <a:outerShdw sx="100000" sy="100000" kx="0" ky="0" algn="b" rotWithShape="0" blurRad="38608" dist="28956" dir="5400000">
                  <a:srgbClr val="000000"/>
                </a:outerShdw>
              </a:effectLst>
            </a:endParaRPr>
          </a:p>
          <a:p>
            <a:pPr lvl="0" marL="33782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The “name” of the array is in fact a pointer to the first byte of that block</a:t>
            </a:r>
            <a:endParaRPr sz="2736">
              <a:solidFill>
                <a:srgbClr val="FFFFFF"/>
              </a:solidFill>
              <a:effectLst>
                <a:outerShdw sx="100000" sy="100000" kx="0" ky="0" algn="b" rotWithShape="0" blurRad="38608" dist="28956" dir="5400000">
                  <a:srgbClr val="000000"/>
                </a:outerShdw>
              </a:effectLst>
            </a:endParaRPr>
          </a:p>
          <a:p>
            <a:pPr lvl="0" marL="33782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When you do </a:t>
            </a:r>
            <a:r>
              <a:rPr i="1"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arr[i]</a:t>
            </a: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 it is the same as doing</a:t>
            </a:r>
            <a:endParaRPr sz="2736">
              <a:solidFill>
                <a:srgbClr val="FFFFFF"/>
              </a:solidFill>
              <a:effectLst>
                <a:outerShdw sx="100000" sy="100000" kx="0" ky="0" algn="b" rotWithShape="0" blurRad="38608" dist="28956" dir="5400000">
                  <a:srgbClr val="000000"/>
                </a:outerShdw>
              </a:effectLst>
            </a:endParaRPr>
          </a:p>
          <a:p>
            <a:pPr lvl="1" marL="67564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1497FC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*(arr + (i * sizeof(*arr)))</a:t>
            </a:r>
            <a:endParaRPr sz="2736">
              <a:solidFill>
                <a:srgbClr val="1497FC"/>
              </a:solidFill>
              <a:effectLst>
                <a:outerShdw sx="100000" sy="100000" kx="0" ky="0" algn="b" rotWithShape="0" blurRad="38608" dist="2895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67564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or</a:t>
            </a:r>
            <a:r>
              <a:rPr sz="2736">
                <a:solidFill>
                  <a:srgbClr val="1497FC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 (arr+(i*sizeof(arr[0])))[0]</a:t>
            </a:r>
            <a:endParaRPr sz="2736">
              <a:solidFill>
                <a:srgbClr val="1497FC"/>
              </a:solidFill>
              <a:effectLst>
                <a:outerShdw sx="100000" sy="100000" kx="0" ky="0" algn="b" rotWithShape="0" blurRad="38608" dist="2895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67564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This means that it is technically legal to do </a:t>
            </a:r>
            <a:r>
              <a:rPr i="1"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arr[-1] </a:t>
            </a: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but </a:t>
            </a:r>
            <a:r>
              <a:rPr sz="2736">
                <a:solidFill>
                  <a:srgbClr val="C82506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DO NOT DO IT!</a:t>
            </a:r>
          </a:p>
        </p:txBody>
      </p:sp>
      <p:sp>
        <p:nvSpPr>
          <p:cNvPr id="141" name="Shape 141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delete[ ]</a:t>
            </a: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 and </a:t>
            </a: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new[ ]</a:t>
            </a:r>
          </a:p>
        </p:txBody>
      </p:sp>
      <p:sp>
        <p:nvSpPr>
          <p:cNvPr id="144" name="Shape 1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In order to allocate a “raw” array of type T, you can do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 arr[n]; // this puts the array in the stack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 arr[] = {data1, data2, data3, …};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 *arr2 = new T[n]; // this puts the array in the heap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Only put arrays in the heap if they may be needed outside the scope of your function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Better yet, use containers (see later on)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To delete an array from the Heap, use delete []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delete [] arr2;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Do NOT delete [ ] stack arrays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Do NOT forget the [ ] when deleting arrays!</a:t>
            </a:r>
          </a:p>
        </p:txBody>
      </p:sp>
      <p:sp>
        <p:nvSpPr>
          <p:cNvPr id="145" name="Shape 145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9"/>
          <p:cNvGrpSpPr/>
          <p:nvPr/>
        </p:nvGrpSpPr>
        <p:grpSpPr>
          <a:xfrm>
            <a:off x="4647123" y="2806817"/>
            <a:ext cx="8316138" cy="4426537"/>
            <a:chOff x="-190500" y="-190499"/>
            <a:chExt cx="8316137" cy="4426536"/>
          </a:xfrm>
        </p:grpSpPr>
        <p:pic>
          <p:nvPicPr>
            <p:cNvPr id="148" name="Screen Shot 2015-09-24 at 10.55.23 PM.png"/>
            <p:cNvPicPr/>
            <p:nvPr/>
          </p:nvPicPr>
          <p:blipFill>
            <a:blip r:embed="rId2">
              <a:extLst/>
            </a:blip>
            <a:srcRect l="0" t="1026" r="0" b="1026"/>
            <a:stretch>
              <a:fillRect/>
            </a:stretch>
          </p:blipFill>
          <p:spPr>
            <a:xfrm>
              <a:off x="0" y="0"/>
              <a:ext cx="7935137" cy="402013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7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1" y="-190500"/>
              <a:ext cx="8316139" cy="4426537"/>
            </a:xfrm>
            <a:prstGeom prst="rect">
              <a:avLst/>
            </a:prstGeom>
            <a:effectLst/>
          </p:spPr>
        </p:pic>
      </p:grpSp>
      <p:sp>
        <p:nvSpPr>
          <p:cNvPr id="150" name="Shape 150"/>
          <p:cNvSpPr/>
          <p:nvPr>
            <p:ph type="sldNum" sz="quarter" idx="4294967295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grpSp>
        <p:nvGrpSpPr>
          <p:cNvPr id="153" name="Group 153"/>
          <p:cNvGrpSpPr/>
          <p:nvPr/>
        </p:nvGrpSpPr>
        <p:grpSpPr>
          <a:xfrm>
            <a:off x="-7692" y="1066800"/>
            <a:ext cx="4634745" cy="7620001"/>
            <a:chOff x="-190499" y="-190500"/>
            <a:chExt cx="4634744" cy="7620000"/>
          </a:xfrm>
        </p:grpSpPr>
        <p:pic>
          <p:nvPicPr>
            <p:cNvPr id="152" name="Screen Shot 2015-09-24 at 10.55.03 PM.png"/>
            <p:cNvPicPr/>
            <p:nvPr/>
          </p:nvPicPr>
          <p:blipFill>
            <a:blip r:embed="rId4">
              <a:extLst/>
            </a:blip>
            <a:srcRect l="439" t="0" r="439" b="0"/>
            <a:stretch>
              <a:fillRect/>
            </a:stretch>
          </p:blipFill>
          <p:spPr>
            <a:xfrm>
              <a:off x="0" y="0"/>
              <a:ext cx="4253745" cy="7213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1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0500" y="-190500"/>
              <a:ext cx="4634745" cy="76200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128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128">
                <a:solidFill>
                  <a:srgbClr val="FFFFFF"/>
                </a:solidFill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rPr>
              <a:t>Allocating Objects: constructors and destructors</a:t>
            </a:r>
          </a:p>
        </p:txBody>
      </p:sp>
      <p:sp>
        <p:nvSpPr>
          <p:cNvPr id="156" name="Shape 1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When you create an object from a class, its constructor gets called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When it is destroyed, the destructor is called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If your object is in the Stack, constructor is called when you create it, the destructor is called when you “fall out of scope”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If you want your object to be in the Heap, constructor/destructor will be called when you do new/delete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To access data members and methods of a Stack object do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obj.method()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To access data members and methods through a pointer to an object you could do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(*obj).method() // UGLY!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obj-&gt;method() // NICER!</a:t>
            </a:r>
          </a:p>
        </p:txBody>
      </p:sp>
      <p:sp>
        <p:nvSpPr>
          <p:cNvPr id="157" name="Shape 157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1"/>
          <p:cNvGrpSpPr/>
          <p:nvPr/>
        </p:nvGrpSpPr>
        <p:grpSpPr>
          <a:xfrm>
            <a:off x="103197" y="348998"/>
            <a:ext cx="9329906" cy="8813049"/>
            <a:chOff x="-190500" y="-245546"/>
            <a:chExt cx="9329904" cy="8813048"/>
          </a:xfrm>
        </p:grpSpPr>
        <p:pic>
          <p:nvPicPr>
            <p:cNvPr id="160" name="Screen Shot 2015-09-27 at 11.55.18 AM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8948905" cy="829655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9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245547"/>
              <a:ext cx="9329905" cy="8813049"/>
            </a:xfrm>
            <a:prstGeom prst="rect">
              <a:avLst/>
            </a:prstGeom>
            <a:effectLst/>
          </p:spPr>
        </p:pic>
      </p:grpSp>
      <p:grpSp>
        <p:nvGrpSpPr>
          <p:cNvPr id="164" name="Group 164"/>
          <p:cNvGrpSpPr/>
          <p:nvPr/>
        </p:nvGrpSpPr>
        <p:grpSpPr>
          <a:xfrm>
            <a:off x="7401814" y="284945"/>
            <a:ext cx="5526791" cy="3887704"/>
            <a:chOff x="-209928" y="-190500"/>
            <a:chExt cx="5526790" cy="3887702"/>
          </a:xfrm>
        </p:grpSpPr>
        <p:pic>
          <p:nvPicPr>
            <p:cNvPr id="163" name="Screen Shot 2015-09-27 at 11.59.47 AM.png"/>
            <p:cNvPicPr/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5106933" cy="348130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2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209929" y="-190500"/>
              <a:ext cx="5526791" cy="3887703"/>
            </a:xfrm>
            <a:prstGeom prst="rect">
              <a:avLst/>
            </a:prstGeom>
            <a:effectLst/>
          </p:spPr>
        </p:pic>
      </p:grpSp>
      <p:grpSp>
        <p:nvGrpSpPr>
          <p:cNvPr id="167" name="Group 167"/>
          <p:cNvGrpSpPr/>
          <p:nvPr/>
        </p:nvGrpSpPr>
        <p:grpSpPr>
          <a:xfrm>
            <a:off x="7557235" y="4584001"/>
            <a:ext cx="5526790" cy="3566768"/>
            <a:chOff x="-190500" y="-226946"/>
            <a:chExt cx="5526789" cy="3566767"/>
          </a:xfrm>
        </p:grpSpPr>
        <p:pic>
          <p:nvPicPr>
            <p:cNvPr id="166" name="Screen Shot 2015-09-27 at 11.59.29 AM.png"/>
            <p:cNvPicPr/>
            <p:nvPr/>
          </p:nvPicPr>
          <p:blipFill>
            <a:blip r:embed="rId6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5145790" cy="308747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5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90500" y="-226947"/>
              <a:ext cx="5526790" cy="3566768"/>
            </a:xfrm>
            <a:prstGeom prst="rect">
              <a:avLst/>
            </a:prstGeom>
            <a:effectLst/>
          </p:spPr>
        </p:pic>
      </p:grpSp>
      <p:sp>
        <p:nvSpPr>
          <p:cNvPr id="168" name="Shape 168"/>
          <p:cNvSpPr/>
          <p:nvPr>
            <p:ph type="sldNum" sz="quarter" idx="4294967295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Inheritance and Object Allocation</a:t>
            </a:r>
          </a:p>
        </p:txBody>
      </p:sp>
      <p:sp>
        <p:nvSpPr>
          <p:cNvPr id="171" name="Shape 1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If you are using inheritance be aware of constructor and destructor call order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topmost constructor in the class hierarchy is called first, working its way down to the object you constructed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Destructors are called in reverse order (from lowest in the hierarchy, working up through the ancestors)</a:t>
            </a:r>
          </a:p>
        </p:txBody>
      </p:sp>
      <p:sp>
        <p:nvSpPr>
          <p:cNvPr id="172" name="Shape 172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6"/>
          <p:cNvGrpSpPr/>
          <p:nvPr/>
        </p:nvGrpSpPr>
        <p:grpSpPr>
          <a:xfrm>
            <a:off x="-20424" y="1496074"/>
            <a:ext cx="6821030" cy="6761452"/>
            <a:chOff x="-190499" y="-194011"/>
            <a:chExt cx="6821028" cy="6761450"/>
          </a:xfrm>
        </p:grpSpPr>
        <p:pic>
          <p:nvPicPr>
            <p:cNvPr id="175" name="Screen Shot 2015-09-24 at 11.46.28 PM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440029" cy="634802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4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1" y="-194012"/>
              <a:ext cx="6821030" cy="6761452"/>
            </a:xfrm>
            <a:prstGeom prst="rect">
              <a:avLst/>
            </a:prstGeom>
            <a:effectLst/>
          </p:spPr>
        </p:pic>
      </p:grpSp>
      <p:sp>
        <p:nvSpPr>
          <p:cNvPr id="177" name="Shape 177"/>
          <p:cNvSpPr/>
          <p:nvPr>
            <p:ph type="sldNum" sz="quarter" idx="4294967295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grpSp>
        <p:nvGrpSpPr>
          <p:cNvPr id="180" name="Group 180"/>
          <p:cNvGrpSpPr/>
          <p:nvPr/>
        </p:nvGrpSpPr>
        <p:grpSpPr>
          <a:xfrm>
            <a:off x="6256846" y="1447477"/>
            <a:ext cx="6536308" cy="6858646"/>
            <a:chOff x="-190499" y="-190499"/>
            <a:chExt cx="6536306" cy="6858644"/>
          </a:xfrm>
        </p:grpSpPr>
        <p:pic>
          <p:nvPicPr>
            <p:cNvPr id="179" name="Screen Shot 2015-09-24 at 11.47.53 PM.png"/>
            <p:cNvPicPr/>
            <p:nvPr/>
          </p:nvPicPr>
          <p:blipFill>
            <a:blip r:embed="rId4">
              <a:extLst/>
            </a:blip>
            <a:srcRect l="508" t="0" r="508" b="0"/>
            <a:stretch>
              <a:fillRect/>
            </a:stretch>
          </p:blipFill>
          <p:spPr>
            <a:xfrm>
              <a:off x="0" y="0"/>
              <a:ext cx="6155307" cy="645224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8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0500" y="-190500"/>
              <a:ext cx="6536307" cy="685864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 184"/>
          <p:cNvGrpSpPr/>
          <p:nvPr/>
        </p:nvGrpSpPr>
        <p:grpSpPr>
          <a:xfrm>
            <a:off x="-51509" y="-66739"/>
            <a:ext cx="8244634" cy="5710779"/>
            <a:chOff x="-190500" y="-216746"/>
            <a:chExt cx="8244633" cy="5710778"/>
          </a:xfrm>
        </p:grpSpPr>
        <p:pic>
          <p:nvPicPr>
            <p:cNvPr id="183" name="Screen Shot 2015-09-24 at 11.48.08 PM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863634" cy="525188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2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216747"/>
              <a:ext cx="8244634" cy="5710779"/>
            </a:xfrm>
            <a:prstGeom prst="rect">
              <a:avLst/>
            </a:prstGeom>
            <a:effectLst/>
          </p:spPr>
        </p:pic>
      </p:grpSp>
      <p:sp>
        <p:nvSpPr>
          <p:cNvPr id="185" name="Shape 185"/>
          <p:cNvSpPr/>
          <p:nvPr>
            <p:ph type="sldNum" sz="quarter" idx="4294967295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grpSp>
        <p:nvGrpSpPr>
          <p:cNvPr id="188" name="Group 188"/>
          <p:cNvGrpSpPr/>
          <p:nvPr/>
        </p:nvGrpSpPr>
        <p:grpSpPr>
          <a:xfrm>
            <a:off x="7177593" y="4133378"/>
            <a:ext cx="5443535" cy="5347645"/>
            <a:chOff x="-192065" y="-190500"/>
            <a:chExt cx="5443534" cy="5347643"/>
          </a:xfrm>
        </p:grpSpPr>
        <p:pic>
          <p:nvPicPr>
            <p:cNvPr id="187" name="Screen Shot 2015-09-24 at 11.45.40 PM.png"/>
            <p:cNvPicPr/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5059404" cy="494124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6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2066" y="-190501"/>
              <a:ext cx="5443535" cy="534764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Virtual Memory - A refresher</a:t>
            </a:r>
          </a:p>
        </p:txBody>
      </p:sp>
      <p:sp>
        <p:nvSpPr>
          <p:cNvPr id="42" name="Shape 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4447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Each process has access to its own “virtual memory”, starting at address 0, mapped to physical memory by the OS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0" marL="24447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Virtual Memory is typically organized as (this may vary slightly depending on architecture/OS):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OS/Architecture-Dependent Region (Off-limits)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Text (aka your compiled code)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Data (Initialized global and static data)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BSS (Block Started by Symbol - Uninitialized static/global data)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Heap (or Free memory, growing up)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Large empty space (Dynamic libraries are loaded in here)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Stack (growing down)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OS/Architecture-Dependent Region</a:t>
            </a:r>
          </a:p>
        </p:txBody>
      </p:sp>
      <p:sp>
        <p:nvSpPr>
          <p:cNvPr id="43" name="Shape 43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Naked pointers vs containers</a:t>
            </a:r>
          </a:p>
        </p:txBody>
      </p:sp>
      <p:sp>
        <p:nvSpPr>
          <p:cNvPr id="191" name="Shape 1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Until now we have talked about “naked pointers” aka “old school pointers”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chose to use naked pointers and allocate space yourself, remember that it is YOUR job to clean it up (collect your own garbage!)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are trying to store data in memory, avoid using raw pointers / arrays. Use containers instead!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They handle memory themselves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Will grow/shrink as needed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Will get deleted for you (unless you allocated a pointer to a container, in which case you still need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delete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)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So PLEASE use things like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vector, deque, list, stack, queue, priority_queue, set, multiset, map, 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or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 multimap</a:t>
            </a:r>
          </a:p>
        </p:txBody>
      </p:sp>
      <p:sp>
        <p:nvSpPr>
          <p:cNvPr id="192" name="Shape 192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More Pointers Danger</a:t>
            </a:r>
          </a:p>
        </p:txBody>
      </p:sp>
      <p:sp>
        <p:nvSpPr>
          <p:cNvPr id="195" name="Shape 195"/>
          <p:cNvSpPr/>
          <p:nvPr>
            <p:ph type="body" idx="1"/>
          </p:nvPr>
        </p:nvSpPr>
        <p:spPr>
          <a:xfrm>
            <a:off x="787400" y="2137846"/>
            <a:ext cx="11430000" cy="6976508"/>
          </a:xfrm>
          <a:prstGeom prst="rect">
            <a:avLst/>
          </a:prstGeom>
        </p:spPr>
        <p:txBody>
          <a:bodyPr/>
          <a:lstStyle/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NEVER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delete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 a stack variable / object / array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NEVER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delete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 something that is not a pointer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NEVER assume pointers are initialized for you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own a pointer,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delete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 it when done with it! This includes pointers you did not allocate but were created for you by other functions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Watch out for pointer arithmetic errors!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pass a pointer to a function, by default you are sending a copy of that pointer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have the choice between passing data by reference or passing a pointer to your data, send by reference!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make a copy of a pointer, don’t delete it twice!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delete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 gets rid of the pointee, not the pointer!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need data in the Heap, consider using a container or make a class that will take care of the data with a proper constructor and destructor</a:t>
            </a:r>
          </a:p>
        </p:txBody>
      </p:sp>
      <p:sp>
        <p:nvSpPr>
          <p:cNvPr id="196" name="Shape 196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roup 200"/>
          <p:cNvGrpSpPr/>
          <p:nvPr/>
        </p:nvGrpSpPr>
        <p:grpSpPr>
          <a:xfrm>
            <a:off x="6458560" y="2768600"/>
            <a:ext cx="6513879" cy="5715000"/>
            <a:chOff x="-190500" y="-190500"/>
            <a:chExt cx="6513878" cy="5714999"/>
          </a:xfrm>
        </p:grpSpPr>
        <p:pic>
          <p:nvPicPr>
            <p:cNvPr id="199" name="Screen Shot 2015-09-25 at 6.08.24 PM.png"/>
            <p:cNvPicPr/>
            <p:nvPr/>
          </p:nvPicPr>
          <p:blipFill>
            <a:blip r:embed="rId2">
              <a:extLst/>
            </a:blip>
            <a:srcRect l="0" t="1548" r="0" b="1548"/>
            <a:stretch>
              <a:fillRect/>
            </a:stretch>
          </p:blipFill>
          <p:spPr>
            <a:xfrm>
              <a:off x="0" y="0"/>
              <a:ext cx="6132878" cy="5308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8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1" y="-190500"/>
              <a:ext cx="6513879" cy="5715000"/>
            </a:xfrm>
            <a:prstGeom prst="rect">
              <a:avLst/>
            </a:prstGeom>
            <a:effectLst/>
          </p:spPr>
        </p:pic>
      </p:grpSp>
      <p:sp>
        <p:nvSpPr>
          <p:cNvPr id="201" name="Shape 2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Quiz! Find the bugs!</a:t>
            </a:r>
          </a:p>
        </p:txBody>
      </p:sp>
      <p:sp>
        <p:nvSpPr>
          <p:cNvPr id="202" name="Shape 2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35584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arr is a copy of the pointer ptr, so changes to arr don’t affect ptr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0" marL="235584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Adding one to a pointer will place your pointer 1B into the first number, rather than going to the next number in the array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0" marL="235584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There’s a memory leak caused by the allocation of ptr followed by the overwriting of the pointer with the data array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0" marL="235584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The delete is wrong!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1" marL="471169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It has nothing to do with delete []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1" marL="471169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Since you overwrote ptr with data, now ptr refers to a stack array so DON’T DELETE IT!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0" marL="235584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We need a return statement in main!</a:t>
            </a:r>
          </a:p>
        </p:txBody>
      </p:sp>
      <p:sp>
        <p:nvSpPr>
          <p:cNvPr id="203" name="Shape 203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2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 peek into the “future”</a:t>
            </a:r>
          </a:p>
        </p:txBody>
      </p:sp>
      <p:sp>
        <p:nvSpPr>
          <p:cNvPr id="206" name="Shape 2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4447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To avoid many of the problems you can get from using raw pointers, C++11 introduced “smart pointers”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1497FC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unique_ptr&lt;type&gt;</a:t>
            </a:r>
            <a:endParaRPr sz="1980">
              <a:solidFill>
                <a:srgbClr val="1497FC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2" marL="73342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Prevents the pointer from being copied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1497FC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shared_ptr&lt;type&gt;</a:t>
            </a:r>
            <a:endParaRPr sz="1980">
              <a:solidFill>
                <a:srgbClr val="1497FC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2" marL="73342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Only gets deleted with ALL copies of the pointer are no longer needed/used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1497FC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weak_ptr&lt;type&gt;</a:t>
            </a:r>
            <a:endParaRPr sz="1980">
              <a:solidFill>
                <a:srgbClr val="1497FC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2" marL="73342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Created as a copy of a shared_ptr that won’t affect the other shared_ptr, but will get erased when the shared_ptr it came from gets deleted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0" marL="24447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Note that C++03 has </a:t>
            </a:r>
            <a:r>
              <a:rPr i="1"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auto_ptr</a:t>
            </a:r>
            <a:endParaRPr i="1"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This was removed in C++11 and in order to future-proof your code, you should avoid using it!</a:t>
            </a:r>
          </a:p>
        </p:txBody>
      </p:sp>
      <p:sp>
        <p:nvSpPr>
          <p:cNvPr id="207" name="Shape 207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sp>
        <p:nvSpPr>
          <p:cNvPr id="210" name="Shape 210"/>
          <p:cNvSpPr/>
          <p:nvPr/>
        </p:nvSpPr>
        <p:spPr>
          <a:xfrm>
            <a:off x="1270000" y="4087751"/>
            <a:ext cx="10464800" cy="100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60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000"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rPr>
              <a:t>Questions?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Heap</a:t>
            </a:r>
          </a:p>
        </p:txBody>
      </p:sp>
      <p:sp>
        <p:nvSpPr>
          <p:cNvPr id="46" name="Shape 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heap, or free store, is an area of memory that is shared throughout a process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Data (variables / objects) stored in it can be read as long as the address of it is known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Grows and shrinks by allocating / deallocating data (more on that later)</a:t>
            </a:r>
          </a:p>
        </p:txBody>
      </p:sp>
      <p:sp>
        <p:nvSpPr>
          <p:cNvPr id="47" name="Shape 47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Stack</a:t>
            </a: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This is an area of memory that contains your stack frames (or Execution Block, or Activation Record)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Each function call creates a new stack frame containing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1" marL="74675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The parameters sent to the function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1" marL="74675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The local variables of that function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1" marL="74675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Control data such as a reference to the previous stack frame and the return address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It grows with each function call, and shrinks on each return</a:t>
            </a:r>
          </a:p>
        </p:txBody>
      </p:sp>
      <p:sp>
        <p:nvSpPr>
          <p:cNvPr id="51" name="Shape 51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What is a pointer?</a:t>
            </a:r>
          </a:p>
        </p:txBody>
      </p:sp>
      <p:sp>
        <p:nvSpPr>
          <p:cNvPr id="54" name="Shape 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3113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Simply put: It is the address of something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0" marL="23113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Pointers are typically the size of registers in your processor (4B in 32bit processors, 8B in 64bit)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0" marL="23113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You can have pointers to: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1" marL="46227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Primitive type variables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1" marL="46227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Objects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1" marL="46227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Other pointers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2" marL="69341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Or pointers to pointers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2" marL="69341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Or pointers to pointers to pointers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2" marL="69341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etc…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1" marL="46227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Functions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1" marL="46227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Essentially, anything</a:t>
            </a:r>
          </a:p>
        </p:txBody>
      </p:sp>
      <p:sp>
        <p:nvSpPr>
          <p:cNvPr id="55" name="Shape 55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Pointer Syntax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9337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To declare a pointer:</a:t>
            </a:r>
            <a:endParaRPr sz="2376">
              <a:solidFill>
                <a:srgbClr val="FFFFFF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</a:endParaRPr>
          </a:p>
          <a:p>
            <a:pPr lvl="1" marL="58674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 *var; // or type* var;</a:t>
            </a:r>
            <a:endParaRPr sz="2376">
              <a:solidFill>
                <a:srgbClr val="1497FC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9337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Ideally, initialize pointers with NULL if unsure about what to store in it</a:t>
            </a:r>
            <a:endParaRPr sz="2376">
              <a:solidFill>
                <a:srgbClr val="FFFFFF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</a:endParaRPr>
          </a:p>
          <a:p>
            <a:pPr lvl="1" marL="58674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 *var = NULL;</a:t>
            </a:r>
            <a:endParaRPr sz="2376">
              <a:solidFill>
                <a:srgbClr val="1497FC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9337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You can retrieve the address of any variable with the </a:t>
            </a:r>
            <a: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&amp;</a:t>
            </a:r>
            <a:r>
              <a:rPr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 symbol</a:t>
            </a:r>
            <a:endParaRPr sz="2376">
              <a:solidFill>
                <a:srgbClr val="FFFFFF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</a:endParaRPr>
          </a:p>
          <a:p>
            <a:pPr lvl="1" marL="58674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a = 42;</a:t>
            </a:r>
            <a:b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</a:br>
            <a: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*pi = &amp;a; // pi now holds the address of pi</a:t>
            </a:r>
            <a:endParaRPr sz="2376">
              <a:solidFill>
                <a:srgbClr val="1497FC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9337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You can access the block pointed var by </a:t>
            </a:r>
            <a:r>
              <a:rPr i="1"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dereferencing </a:t>
            </a:r>
            <a:r>
              <a:rPr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it</a:t>
            </a:r>
            <a:endParaRPr sz="2376">
              <a:solidFill>
                <a:srgbClr val="FFFFFF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</a:endParaRPr>
          </a:p>
          <a:p>
            <a:pPr lvl="1" marL="58674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*var = 5;</a:t>
            </a:r>
          </a:p>
        </p:txBody>
      </p:sp>
      <p:sp>
        <p:nvSpPr>
          <p:cNvPr id="59" name="Shape 59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Visual Example</a:t>
            </a:r>
          </a:p>
        </p:txBody>
      </p:sp>
      <p:sp>
        <p:nvSpPr>
          <p:cNvPr id="62" name="Shape 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var = 5;</a:t>
            </a:r>
            <a:br>
              <a:rPr sz="36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</a:br>
            <a:r>
              <a:rPr sz="36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*ptr = &amp;var;</a:t>
            </a:r>
            <a:br>
              <a:rPr sz="36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</a:br>
          </a:p>
        </p:txBody>
      </p:sp>
      <p:sp>
        <p:nvSpPr>
          <p:cNvPr id="63" name="Shape 63"/>
          <p:cNvSpPr/>
          <p:nvPr/>
        </p:nvSpPr>
        <p:spPr>
          <a:xfrm>
            <a:off x="8247871" y="4056759"/>
            <a:ext cx="2208623" cy="94201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var == 5</a:t>
            </a:r>
          </a:p>
        </p:txBody>
      </p:sp>
      <p:sp>
        <p:nvSpPr>
          <p:cNvPr id="64" name="Shape 64"/>
          <p:cNvSpPr/>
          <p:nvPr/>
        </p:nvSpPr>
        <p:spPr>
          <a:xfrm>
            <a:off x="7514790" y="6363137"/>
            <a:ext cx="3674784" cy="94201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ptr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</p:txBody>
      </p:sp>
      <p:sp>
        <p:nvSpPr>
          <p:cNvPr id="65" name="Shape 65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sp>
        <p:nvSpPr>
          <p:cNvPr id="66" name="Shape 66"/>
          <p:cNvSpPr/>
          <p:nvPr/>
        </p:nvSpPr>
        <p:spPr>
          <a:xfrm flipV="1">
            <a:off x="9352182" y="4953560"/>
            <a:ext cx="1" cy="1345080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3600"/>
            </a:pP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Common Issues</a:t>
            </a: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Do NOT assume pointers get initialized automatically with a 0, so you should ALWAYS give it a value (e.g. NULL (or nullptr in C++11))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Understand the difference between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 *a, b, c;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  AND </a:t>
            </a:r>
            <a:r>
              <a:rPr sz="36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type* a, b, c;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In essence, NEVER do </a:t>
            </a:r>
            <a:r>
              <a:rPr sz="36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 * a, b, c;</a:t>
            </a:r>
          </a:p>
        </p:txBody>
      </p:sp>
      <p:sp>
        <p:nvSpPr>
          <p:cNvPr id="70" name="Shape 70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